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3240" autoAdjust="0"/>
  </p:normalViewPr>
  <p:slideViewPr>
    <p:cSldViewPr snapToGrid="0">
      <p:cViewPr>
        <p:scale>
          <a:sx n="49" d="100"/>
          <a:sy n="49" d="100"/>
        </p:scale>
        <p:origin x="82"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3AAC4-4BA5-4313-B733-B47C35539C35}" type="datetimeFigureOut">
              <a:rPr lang="en-US" smtClean="0"/>
              <a:t>10/16/2020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75D849-B7E1-49E0-AE39-69C7E8983755}" type="slidenum">
              <a:rPr lang="en-US" smtClean="0"/>
              <a:t>‹#›</a:t>
            </a:fld>
            <a:endParaRPr lang="en-US"/>
          </a:p>
        </p:txBody>
      </p:sp>
    </p:spTree>
    <p:extLst>
      <p:ext uri="{BB962C8B-B14F-4D97-AF65-F5344CB8AC3E}">
        <p14:creationId xmlns:p14="http://schemas.microsoft.com/office/powerpoint/2010/main" val="3656349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Talking Notes</a:t>
            </a:r>
          </a:p>
          <a:p>
            <a:r>
              <a:rPr lang="en-US" dirty="0"/>
              <a:t>Give a brief explanation of each of the roles</a:t>
            </a:r>
          </a:p>
        </p:txBody>
      </p:sp>
      <p:sp>
        <p:nvSpPr>
          <p:cNvPr id="4" name="Slide Number Placeholder 3"/>
          <p:cNvSpPr>
            <a:spLocks noGrp="1"/>
          </p:cNvSpPr>
          <p:nvPr>
            <p:ph type="sldNum" sz="quarter" idx="5"/>
          </p:nvPr>
        </p:nvSpPr>
        <p:spPr/>
        <p:txBody>
          <a:bodyPr/>
          <a:lstStyle/>
          <a:p>
            <a:fld id="{1E75D849-B7E1-49E0-AE39-69C7E8983755}" type="slidenum">
              <a:rPr lang="en-US" smtClean="0"/>
              <a:t>2</a:t>
            </a:fld>
            <a:endParaRPr lang="en-US"/>
          </a:p>
        </p:txBody>
      </p:sp>
    </p:spTree>
    <p:extLst>
      <p:ext uri="{BB962C8B-B14F-4D97-AF65-F5344CB8AC3E}">
        <p14:creationId xmlns:p14="http://schemas.microsoft.com/office/powerpoint/2010/main" val="222508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Talking Notes</a:t>
            </a:r>
          </a:p>
          <a:p>
            <a:r>
              <a:rPr lang="en-US" dirty="0"/>
              <a:t>Elaborate further on each point on the screen. Contrast to project manager from waterfall. </a:t>
            </a:r>
          </a:p>
        </p:txBody>
      </p:sp>
      <p:sp>
        <p:nvSpPr>
          <p:cNvPr id="4" name="Slide Number Placeholder 3"/>
          <p:cNvSpPr>
            <a:spLocks noGrp="1"/>
          </p:cNvSpPr>
          <p:nvPr>
            <p:ph type="sldNum" sz="quarter" idx="5"/>
          </p:nvPr>
        </p:nvSpPr>
        <p:spPr/>
        <p:txBody>
          <a:bodyPr/>
          <a:lstStyle/>
          <a:p>
            <a:fld id="{1E75D849-B7E1-49E0-AE39-69C7E8983755}" type="slidenum">
              <a:rPr lang="en-US" smtClean="0"/>
              <a:t>3</a:t>
            </a:fld>
            <a:endParaRPr lang="en-US"/>
          </a:p>
        </p:txBody>
      </p:sp>
    </p:spTree>
    <p:extLst>
      <p:ext uri="{BB962C8B-B14F-4D97-AF65-F5344CB8AC3E}">
        <p14:creationId xmlns:p14="http://schemas.microsoft.com/office/powerpoint/2010/main" val="2740762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Talking Notes</a:t>
            </a:r>
          </a:p>
          <a:p>
            <a:r>
              <a:rPr lang="en-US" dirty="0"/>
              <a:t>Elaborate on points from the slide. Contrast to a business analyst/project manager in Waterfall.</a:t>
            </a:r>
          </a:p>
        </p:txBody>
      </p:sp>
      <p:sp>
        <p:nvSpPr>
          <p:cNvPr id="4" name="Slide Number Placeholder 3"/>
          <p:cNvSpPr>
            <a:spLocks noGrp="1"/>
          </p:cNvSpPr>
          <p:nvPr>
            <p:ph type="sldNum" sz="quarter" idx="5"/>
          </p:nvPr>
        </p:nvSpPr>
        <p:spPr/>
        <p:txBody>
          <a:bodyPr/>
          <a:lstStyle/>
          <a:p>
            <a:fld id="{1E75D849-B7E1-49E0-AE39-69C7E8983755}" type="slidenum">
              <a:rPr lang="en-US" smtClean="0"/>
              <a:t>4</a:t>
            </a:fld>
            <a:endParaRPr lang="en-US"/>
          </a:p>
        </p:txBody>
      </p:sp>
    </p:spTree>
    <p:extLst>
      <p:ext uri="{BB962C8B-B14F-4D97-AF65-F5344CB8AC3E}">
        <p14:creationId xmlns:p14="http://schemas.microsoft.com/office/powerpoint/2010/main" val="18233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Talking Notes</a:t>
            </a:r>
          </a:p>
          <a:p>
            <a:r>
              <a:rPr lang="en-US" dirty="0"/>
              <a:t>Elaborate on points and explain difference between the roles within waterfall. Particular importance on the increased inter-relation under Scrum-Agile. </a:t>
            </a:r>
          </a:p>
        </p:txBody>
      </p:sp>
      <p:sp>
        <p:nvSpPr>
          <p:cNvPr id="4" name="Slide Number Placeholder 3"/>
          <p:cNvSpPr>
            <a:spLocks noGrp="1"/>
          </p:cNvSpPr>
          <p:nvPr>
            <p:ph type="sldNum" sz="quarter" idx="5"/>
          </p:nvPr>
        </p:nvSpPr>
        <p:spPr/>
        <p:txBody>
          <a:bodyPr/>
          <a:lstStyle/>
          <a:p>
            <a:fld id="{1E75D849-B7E1-49E0-AE39-69C7E8983755}" type="slidenum">
              <a:rPr lang="en-US" smtClean="0"/>
              <a:t>5</a:t>
            </a:fld>
            <a:endParaRPr lang="en-US"/>
          </a:p>
        </p:txBody>
      </p:sp>
    </p:spTree>
    <p:extLst>
      <p:ext uri="{BB962C8B-B14F-4D97-AF65-F5344CB8AC3E}">
        <p14:creationId xmlns:p14="http://schemas.microsoft.com/office/powerpoint/2010/main" val="195444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Talking Notes</a:t>
            </a:r>
          </a:p>
          <a:p>
            <a:pPr marL="171450" indent="-171450">
              <a:buFont typeface="Arial" panose="020B0604020202020204" pitchFamily="34" charset="0"/>
              <a:buChar char="•"/>
            </a:pPr>
            <a:r>
              <a:rPr lang="en-US" dirty="0"/>
              <a:t>Explain scope and discovery, focus on how important user/stakeholder needs are</a:t>
            </a:r>
          </a:p>
          <a:p>
            <a:pPr marL="171450" indent="-171450">
              <a:buFont typeface="Arial" panose="020B0604020202020204" pitchFamily="34" charset="0"/>
              <a:buChar char="•"/>
            </a:pPr>
            <a:r>
              <a:rPr lang="en-US" dirty="0"/>
              <a:t>Explain product backlog, who is involved, what it is, how it is created</a:t>
            </a:r>
          </a:p>
          <a:p>
            <a:pPr marL="171450" indent="-171450">
              <a:buFont typeface="Arial" panose="020B0604020202020204" pitchFamily="34" charset="0"/>
              <a:buChar char="•"/>
            </a:pPr>
            <a:r>
              <a:rPr lang="en-US" dirty="0"/>
              <a:t>Explain design phase, focus on the loose design and contrast to waterfall design phase</a:t>
            </a:r>
          </a:p>
          <a:p>
            <a:pPr marL="171450" indent="-171450">
              <a:buFont typeface="Arial" panose="020B0604020202020204" pitchFamily="34" charset="0"/>
              <a:buChar char="•"/>
            </a:pPr>
            <a:r>
              <a:rPr lang="en-US" dirty="0"/>
              <a:t>Explain sprint planning meeting, who is involved, what is involved, the process behind decision making</a:t>
            </a:r>
          </a:p>
          <a:p>
            <a:pPr marL="171450" indent="-171450">
              <a:buFont typeface="Arial" panose="020B0604020202020204" pitchFamily="34" charset="0"/>
              <a:buChar char="•"/>
            </a:pPr>
            <a:r>
              <a:rPr lang="en-US" dirty="0"/>
              <a:t>Explain sprint backlog, explain difference between sprint backlog and product backlog, explain why sprints are good</a:t>
            </a:r>
          </a:p>
          <a:p>
            <a:pPr marL="171450" indent="-171450">
              <a:buFont typeface="Arial" panose="020B0604020202020204" pitchFamily="34" charset="0"/>
              <a:buChar char="•"/>
            </a:pPr>
            <a:r>
              <a:rPr lang="en-US" dirty="0"/>
              <a:t>Explain sprint automation</a:t>
            </a:r>
          </a:p>
          <a:p>
            <a:pPr marL="171450" indent="-171450">
              <a:buFont typeface="Arial" panose="020B0604020202020204" pitchFamily="34" charset="0"/>
              <a:buChar char="•"/>
            </a:pPr>
            <a:r>
              <a:rPr lang="en-US" dirty="0"/>
              <a:t>Explain sprint execution, focus on importance of daily scrum, and the dynamic nature of working in a sprint.</a:t>
            </a:r>
          </a:p>
          <a:p>
            <a:pPr marL="171450" indent="-171450">
              <a:buFont typeface="Arial" panose="020B0604020202020204" pitchFamily="34" charset="0"/>
              <a:buChar char="•"/>
            </a:pPr>
            <a:r>
              <a:rPr lang="en-US" dirty="0"/>
              <a:t>Explain sprint review meeting, explain who does it, why it is important, how it improves the next sprint </a:t>
            </a:r>
          </a:p>
          <a:p>
            <a:pPr marL="171450" indent="-171450">
              <a:buFont typeface="Arial" panose="020B0604020202020204" pitchFamily="34" charset="0"/>
              <a:buChar char="•"/>
            </a:pPr>
            <a:r>
              <a:rPr lang="en-US" dirty="0"/>
              <a:t>Explain sprint retrospective, explain difference between review meeting and retrospective, explain importance</a:t>
            </a:r>
          </a:p>
          <a:p>
            <a:pPr marL="171450" indent="-171450">
              <a:buFont typeface="Arial" panose="020B0604020202020204" pitchFamily="34" charset="0"/>
              <a:buChar char="•"/>
            </a:pPr>
            <a:r>
              <a:rPr lang="en-US" dirty="0"/>
              <a:t>Then explain how sprint leads into sprint until finished, explain efficiency and continual delivery of this system, show why it is adaptive to change/issues and adaptive to user needs or scope change. </a:t>
            </a:r>
          </a:p>
        </p:txBody>
      </p:sp>
      <p:sp>
        <p:nvSpPr>
          <p:cNvPr id="4" name="Slide Number Placeholder 3"/>
          <p:cNvSpPr>
            <a:spLocks noGrp="1"/>
          </p:cNvSpPr>
          <p:nvPr>
            <p:ph type="sldNum" sz="quarter" idx="5"/>
          </p:nvPr>
        </p:nvSpPr>
        <p:spPr/>
        <p:txBody>
          <a:bodyPr/>
          <a:lstStyle/>
          <a:p>
            <a:fld id="{1E75D849-B7E1-49E0-AE39-69C7E8983755}" type="slidenum">
              <a:rPr lang="en-US" smtClean="0"/>
              <a:t>6</a:t>
            </a:fld>
            <a:endParaRPr lang="en-US"/>
          </a:p>
        </p:txBody>
      </p:sp>
    </p:spTree>
    <p:extLst>
      <p:ext uri="{BB962C8B-B14F-4D97-AF65-F5344CB8AC3E}">
        <p14:creationId xmlns:p14="http://schemas.microsoft.com/office/powerpoint/2010/main" val="665586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Talking Notes</a:t>
            </a:r>
          </a:p>
          <a:p>
            <a:pPr marL="171450" indent="-171450">
              <a:buFont typeface="Arial" panose="020B0604020202020204" pitchFamily="34" charset="0"/>
              <a:buChar char="•"/>
            </a:pPr>
            <a:r>
              <a:rPr lang="en-US" dirty="0"/>
              <a:t>Explain requirements, show difference between scope/discovery under agile. Explain rigidity of this and its inherent risk when it would be impossible to fully understand the requirements at this stage.</a:t>
            </a:r>
          </a:p>
          <a:p>
            <a:pPr marL="171450" indent="-171450">
              <a:buFont typeface="Arial" panose="020B0604020202020204" pitchFamily="34" charset="0"/>
              <a:buChar char="•"/>
            </a:pPr>
            <a:r>
              <a:rPr lang="en-US" dirty="0"/>
              <a:t>Explain the concreteness of the design phase under waterfall, explain the danger inherent in this, demonstrate why this is an unrealistic and inadequate way to plan</a:t>
            </a:r>
          </a:p>
          <a:p>
            <a:pPr marL="171450" indent="-171450">
              <a:buFont typeface="Arial" panose="020B0604020202020204" pitchFamily="34" charset="0"/>
              <a:buChar char="•"/>
            </a:pPr>
            <a:r>
              <a:rPr lang="en-US" dirty="0"/>
              <a:t>Explain implementation, explain the difference between sprint working like agile and doing all the coding in one long jog like waterfall. Show how this can lead to confusion, uncontrolled scope growth and a myriad of other problems. </a:t>
            </a:r>
          </a:p>
          <a:p>
            <a:pPr marL="171450" indent="-171450">
              <a:buFont typeface="Arial" panose="020B0604020202020204" pitchFamily="34" charset="0"/>
              <a:buChar char="•"/>
            </a:pPr>
            <a:r>
              <a:rPr lang="en-US" dirty="0"/>
              <a:t>Explain verification, show how risky it is to do all the coding at once and then all the testing instead of doing it simultaneously, also show how that separates developers and testers making them less effective workers</a:t>
            </a:r>
          </a:p>
          <a:p>
            <a:pPr marL="171450" indent="-171450">
              <a:buFont typeface="Arial" panose="020B0604020202020204" pitchFamily="34" charset="0"/>
              <a:buChar char="•"/>
            </a:pPr>
            <a:r>
              <a:rPr lang="en-US" dirty="0"/>
              <a:t>Explain maintenance, explain how maintenance as a separate phase will never lead to innovation, improvements or expansion and that this will lead to product stagnation and a drop in market share overtime.</a:t>
            </a:r>
          </a:p>
        </p:txBody>
      </p:sp>
      <p:sp>
        <p:nvSpPr>
          <p:cNvPr id="4" name="Slide Number Placeholder 3"/>
          <p:cNvSpPr>
            <a:spLocks noGrp="1"/>
          </p:cNvSpPr>
          <p:nvPr>
            <p:ph type="sldNum" sz="quarter" idx="5"/>
          </p:nvPr>
        </p:nvSpPr>
        <p:spPr/>
        <p:txBody>
          <a:bodyPr/>
          <a:lstStyle/>
          <a:p>
            <a:fld id="{1E75D849-B7E1-49E0-AE39-69C7E8983755}" type="slidenum">
              <a:rPr lang="en-US" smtClean="0"/>
              <a:t>7</a:t>
            </a:fld>
            <a:endParaRPr lang="en-US"/>
          </a:p>
        </p:txBody>
      </p:sp>
    </p:spTree>
    <p:extLst>
      <p:ext uri="{BB962C8B-B14F-4D97-AF65-F5344CB8AC3E}">
        <p14:creationId xmlns:p14="http://schemas.microsoft.com/office/powerpoint/2010/main" val="384381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Talking Notes</a:t>
            </a:r>
          </a:p>
          <a:p>
            <a:pPr marL="171450" indent="-171450">
              <a:buFont typeface="Arial" panose="020B0604020202020204" pitchFamily="34" charset="0"/>
              <a:buChar char="•"/>
            </a:pPr>
            <a:r>
              <a:rPr lang="en-US" dirty="0"/>
              <a:t>Emphasize the issues highlighted in the last slide, show how all these little risks and procedural rigidity lead to a massive amount of chaos in a almost structurally designed fashion</a:t>
            </a:r>
          </a:p>
          <a:p>
            <a:pPr marL="171450" indent="-171450">
              <a:buFont typeface="Arial" panose="020B0604020202020204" pitchFamily="34" charset="0"/>
              <a:buChar char="•"/>
            </a:pPr>
            <a:r>
              <a:rPr lang="en-US" dirty="0"/>
              <a:t>Show how Scrum-agile is much more adaptive and why that is safer and more efficient</a:t>
            </a:r>
          </a:p>
          <a:p>
            <a:pPr marL="171450" indent="-171450">
              <a:buFont typeface="Arial" panose="020B0604020202020204" pitchFamily="34" charset="0"/>
              <a:buChar char="•"/>
            </a:pPr>
            <a:r>
              <a:rPr lang="en-US" dirty="0"/>
              <a:t>Show how Scrum-agile is much more responsive to user/stakeholder needs and why that is very valuable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Show how Scrum-agile is ideal for inspiring collaboration and creativity, and how that will build a better product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Show how Scrum-agile is much more efficient at delivering great products with sprint deliveries and simultaneous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Conclude by explaining why in almost any situation it would be foolish to choose waterfall over Scrum-agile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E75D849-B7E1-49E0-AE39-69C7E8983755}" type="slidenum">
              <a:rPr lang="en-US" smtClean="0"/>
              <a:t>8</a:t>
            </a:fld>
            <a:endParaRPr lang="en-US"/>
          </a:p>
        </p:txBody>
      </p:sp>
    </p:spTree>
    <p:extLst>
      <p:ext uri="{BB962C8B-B14F-4D97-AF65-F5344CB8AC3E}">
        <p14:creationId xmlns:p14="http://schemas.microsoft.com/office/powerpoint/2010/main" val="269809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48271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pPr/>
              <a:t>10/16/2020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960049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10/16/2020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678106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10/16/2020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097670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10/16/2020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19067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10/16/2020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012900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pPr/>
              <a:t>10/16/2020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23242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11101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9947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17138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t>10/16/2020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20381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1405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E8B1C-86EF-43CF-8304-249481088644}" type="datetimeFigureOut">
              <a:rPr lang="en-US" smtClean="0"/>
              <a:t>10/16/2020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99058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E8B1C-86EF-43CF-8304-249481088644}" type="datetimeFigureOut">
              <a:rPr lang="en-US" smtClean="0"/>
              <a:t>10/16/2020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0585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E8B1C-86EF-43CF-8304-249481088644}" type="datetimeFigureOut">
              <a:rPr lang="en-US" smtClean="0"/>
              <a:t>10/16/2020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4135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t>10/16/2020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605295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2F3E8B1C-86EF-43CF-8304-249481088644}" type="datetimeFigureOut">
              <a:rPr lang="en-US" smtClean="0"/>
              <a:t>10/16/2020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29695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F3E8B1C-86EF-43CF-8304-249481088644}" type="datetimeFigureOut">
              <a:rPr lang="en-US" smtClean="0"/>
              <a:pPr/>
              <a:t>10/16/2020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058075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C0BBE82A-85F9-438F-B073-21F72CE19F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2" name="Title 1">
            <a:extLst>
              <a:ext uri="{FF2B5EF4-FFF2-40B4-BE49-F238E27FC236}">
                <a16:creationId xmlns:a16="http://schemas.microsoft.com/office/drawing/2014/main" id="{88A9CEAC-8441-4727-AE95-15A06161339D}"/>
              </a:ext>
            </a:extLst>
          </p:cNvPr>
          <p:cNvSpPr>
            <a:spLocks noGrp="1"/>
          </p:cNvSpPr>
          <p:nvPr>
            <p:ph type="ctrTitle"/>
          </p:nvPr>
        </p:nvSpPr>
        <p:spPr>
          <a:xfrm>
            <a:off x="647700" y="871758"/>
            <a:ext cx="9906000" cy="3871143"/>
          </a:xfrm>
        </p:spPr>
        <p:txBody>
          <a:bodyPr>
            <a:normAutofit/>
          </a:bodyPr>
          <a:lstStyle/>
          <a:p>
            <a:r>
              <a:rPr lang="en-US" dirty="0">
                <a:solidFill>
                  <a:srgbClr val="FFFFFF"/>
                </a:solidFill>
              </a:rPr>
              <a:t>Scrum-Agile </a:t>
            </a:r>
            <a:br>
              <a:rPr lang="en-US" dirty="0">
                <a:solidFill>
                  <a:srgbClr val="FFFFFF"/>
                </a:solidFill>
              </a:rPr>
            </a:br>
            <a:r>
              <a:rPr lang="en-US" dirty="0">
                <a:solidFill>
                  <a:srgbClr val="FFFFFF"/>
                </a:solidFill>
              </a:rPr>
              <a:t>vs</a:t>
            </a:r>
            <a:br>
              <a:rPr lang="en-US" dirty="0">
                <a:solidFill>
                  <a:srgbClr val="FFFFFF"/>
                </a:solidFill>
              </a:rPr>
            </a:br>
            <a:r>
              <a:rPr lang="en-US" dirty="0">
                <a:solidFill>
                  <a:srgbClr val="FFFFFF"/>
                </a:solidFill>
              </a:rPr>
              <a:t>Waterfall</a:t>
            </a:r>
          </a:p>
        </p:txBody>
      </p:sp>
      <p:sp>
        <p:nvSpPr>
          <p:cNvPr id="3" name="Subtitle 2">
            <a:extLst>
              <a:ext uri="{FF2B5EF4-FFF2-40B4-BE49-F238E27FC236}">
                <a16:creationId xmlns:a16="http://schemas.microsoft.com/office/drawing/2014/main" id="{FD4B8156-16EE-4760-8F7C-FF724EC48558}"/>
              </a:ext>
            </a:extLst>
          </p:cNvPr>
          <p:cNvSpPr>
            <a:spLocks noGrp="1"/>
          </p:cNvSpPr>
          <p:nvPr>
            <p:ph type="subTitle" idx="1"/>
          </p:nvPr>
        </p:nvSpPr>
        <p:spPr>
          <a:xfrm>
            <a:off x="1339952" y="4742901"/>
            <a:ext cx="8676222" cy="1905000"/>
          </a:xfrm>
        </p:spPr>
        <p:txBody>
          <a:bodyPr>
            <a:normAutofit/>
          </a:bodyPr>
          <a:lstStyle/>
          <a:p>
            <a:r>
              <a:rPr lang="en-US" dirty="0">
                <a:solidFill>
                  <a:srgbClr val="FFFFFF"/>
                </a:solidFill>
              </a:rPr>
              <a:t>By Chris Eldred</a:t>
            </a:r>
          </a:p>
        </p:txBody>
      </p:sp>
    </p:spTree>
    <p:extLst>
      <p:ext uri="{BB962C8B-B14F-4D97-AF65-F5344CB8AC3E}">
        <p14:creationId xmlns:p14="http://schemas.microsoft.com/office/powerpoint/2010/main" val="18921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D3C8-5E61-4EF3-8877-453D744A7B12}"/>
              </a:ext>
            </a:extLst>
          </p:cNvPr>
          <p:cNvSpPr>
            <a:spLocks noGrp="1"/>
          </p:cNvSpPr>
          <p:nvPr>
            <p:ph type="title"/>
          </p:nvPr>
        </p:nvSpPr>
        <p:spPr/>
        <p:txBody>
          <a:bodyPr/>
          <a:lstStyle/>
          <a:p>
            <a:r>
              <a:rPr lang="en-US" dirty="0"/>
              <a:t>Scrum-Agile Team Members</a:t>
            </a:r>
          </a:p>
        </p:txBody>
      </p:sp>
      <p:sp>
        <p:nvSpPr>
          <p:cNvPr id="3" name="Content Placeholder 2">
            <a:extLst>
              <a:ext uri="{FF2B5EF4-FFF2-40B4-BE49-F238E27FC236}">
                <a16:creationId xmlns:a16="http://schemas.microsoft.com/office/drawing/2014/main" id="{65198AE5-9239-416B-8869-FDAAFB69FD4B}"/>
              </a:ext>
            </a:extLst>
          </p:cNvPr>
          <p:cNvSpPr>
            <a:spLocks noGrp="1"/>
          </p:cNvSpPr>
          <p:nvPr>
            <p:ph idx="1"/>
          </p:nvPr>
        </p:nvSpPr>
        <p:spPr/>
        <p:txBody>
          <a:bodyPr/>
          <a:lstStyle/>
          <a:p>
            <a:r>
              <a:rPr lang="en-US" dirty="0"/>
              <a:t>Scrum Master</a:t>
            </a:r>
          </a:p>
          <a:p>
            <a:r>
              <a:rPr lang="en-US" dirty="0"/>
              <a:t>Product Owner</a:t>
            </a:r>
          </a:p>
          <a:p>
            <a:r>
              <a:rPr lang="en-US" dirty="0"/>
              <a:t>Developer</a:t>
            </a:r>
          </a:p>
          <a:p>
            <a:r>
              <a:rPr lang="en-US" dirty="0"/>
              <a:t>Tester</a:t>
            </a:r>
          </a:p>
        </p:txBody>
      </p:sp>
    </p:spTree>
    <p:extLst>
      <p:ext uri="{BB962C8B-B14F-4D97-AF65-F5344CB8AC3E}">
        <p14:creationId xmlns:p14="http://schemas.microsoft.com/office/powerpoint/2010/main" val="641895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289F-FBEF-438F-9149-CF92CE2C725D}"/>
              </a:ext>
            </a:extLst>
          </p:cNvPr>
          <p:cNvSpPr>
            <a:spLocks noGrp="1"/>
          </p:cNvSpPr>
          <p:nvPr>
            <p:ph type="title"/>
          </p:nvPr>
        </p:nvSpPr>
        <p:spPr/>
        <p:txBody>
          <a:bodyPr/>
          <a:lstStyle/>
          <a:p>
            <a:r>
              <a:rPr lang="en-US" dirty="0"/>
              <a:t>Scrum Master Roles</a:t>
            </a:r>
          </a:p>
        </p:txBody>
      </p:sp>
      <p:sp>
        <p:nvSpPr>
          <p:cNvPr id="3" name="Content Placeholder 2">
            <a:extLst>
              <a:ext uri="{FF2B5EF4-FFF2-40B4-BE49-F238E27FC236}">
                <a16:creationId xmlns:a16="http://schemas.microsoft.com/office/drawing/2014/main" id="{E3E362FA-9F87-4A24-89B0-FAEE2FF756A6}"/>
              </a:ext>
            </a:extLst>
          </p:cNvPr>
          <p:cNvSpPr>
            <a:spLocks noGrp="1"/>
          </p:cNvSpPr>
          <p:nvPr>
            <p:ph sz="half" idx="1"/>
          </p:nvPr>
        </p:nvSpPr>
        <p:spPr/>
        <p:txBody>
          <a:bodyPr/>
          <a:lstStyle/>
          <a:p>
            <a:r>
              <a:rPr lang="en-US" dirty="0"/>
              <a:t>Ensuring the goals and plans for the product are understood by the whole team</a:t>
            </a:r>
          </a:p>
          <a:p>
            <a:r>
              <a:rPr lang="en-US" dirty="0"/>
              <a:t>Help with the product backlog management</a:t>
            </a:r>
          </a:p>
          <a:p>
            <a:r>
              <a:rPr lang="en-US" dirty="0"/>
              <a:t>Facilitating scrum events</a:t>
            </a:r>
          </a:p>
        </p:txBody>
      </p:sp>
      <p:sp>
        <p:nvSpPr>
          <p:cNvPr id="4" name="Content Placeholder 3">
            <a:extLst>
              <a:ext uri="{FF2B5EF4-FFF2-40B4-BE49-F238E27FC236}">
                <a16:creationId xmlns:a16="http://schemas.microsoft.com/office/drawing/2014/main" id="{2838949D-54DB-42A9-9073-B713FFA28E26}"/>
              </a:ext>
            </a:extLst>
          </p:cNvPr>
          <p:cNvSpPr>
            <a:spLocks noGrp="1"/>
          </p:cNvSpPr>
          <p:nvPr>
            <p:ph sz="half" idx="2"/>
          </p:nvPr>
        </p:nvSpPr>
        <p:spPr/>
        <p:txBody>
          <a:bodyPr/>
          <a:lstStyle/>
          <a:p>
            <a:r>
              <a:rPr lang="en-US" dirty="0"/>
              <a:t>Creating an environment that inspires communication </a:t>
            </a:r>
          </a:p>
          <a:p>
            <a:r>
              <a:rPr lang="en-US" dirty="0"/>
              <a:t>Creating an Environment that inspires innovation and creativity</a:t>
            </a:r>
          </a:p>
          <a:p>
            <a:r>
              <a:rPr lang="en-US" dirty="0"/>
              <a:t>Help with self-organization and cross-functionality</a:t>
            </a:r>
          </a:p>
          <a:p>
            <a:r>
              <a:rPr lang="en-US" dirty="0"/>
              <a:t>Help teach and spread the Agile-Scrum philosophy</a:t>
            </a:r>
          </a:p>
        </p:txBody>
      </p:sp>
    </p:spTree>
    <p:extLst>
      <p:ext uri="{BB962C8B-B14F-4D97-AF65-F5344CB8AC3E}">
        <p14:creationId xmlns:p14="http://schemas.microsoft.com/office/powerpoint/2010/main" val="119653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241F-D9FC-4A7A-BB0D-1511FD0DD6CC}"/>
              </a:ext>
            </a:extLst>
          </p:cNvPr>
          <p:cNvSpPr>
            <a:spLocks noGrp="1"/>
          </p:cNvSpPr>
          <p:nvPr>
            <p:ph type="title"/>
          </p:nvPr>
        </p:nvSpPr>
        <p:spPr/>
        <p:txBody>
          <a:bodyPr/>
          <a:lstStyle/>
          <a:p>
            <a:r>
              <a:rPr lang="en-US" dirty="0"/>
              <a:t>Product owner</a:t>
            </a:r>
          </a:p>
        </p:txBody>
      </p:sp>
      <p:sp>
        <p:nvSpPr>
          <p:cNvPr id="3" name="Content Placeholder 2">
            <a:extLst>
              <a:ext uri="{FF2B5EF4-FFF2-40B4-BE49-F238E27FC236}">
                <a16:creationId xmlns:a16="http://schemas.microsoft.com/office/drawing/2014/main" id="{8A084084-3F20-477A-AAB6-4CC7395B1558}"/>
              </a:ext>
            </a:extLst>
          </p:cNvPr>
          <p:cNvSpPr>
            <a:spLocks noGrp="1"/>
          </p:cNvSpPr>
          <p:nvPr>
            <p:ph sz="half" idx="1"/>
          </p:nvPr>
        </p:nvSpPr>
        <p:spPr/>
        <p:txBody>
          <a:bodyPr/>
          <a:lstStyle/>
          <a:p>
            <a:r>
              <a:rPr lang="en-US" dirty="0"/>
              <a:t>Maximize product value by frequently getting user/stakeholder feedback</a:t>
            </a:r>
          </a:p>
          <a:p>
            <a:r>
              <a:rPr lang="en-US" dirty="0"/>
              <a:t>Create user stories</a:t>
            </a:r>
          </a:p>
          <a:p>
            <a:r>
              <a:rPr lang="en-US" dirty="0"/>
              <a:t>Spread information throughout the team/company</a:t>
            </a:r>
          </a:p>
        </p:txBody>
      </p:sp>
      <p:sp>
        <p:nvSpPr>
          <p:cNvPr id="4" name="Content Placeholder 3">
            <a:extLst>
              <a:ext uri="{FF2B5EF4-FFF2-40B4-BE49-F238E27FC236}">
                <a16:creationId xmlns:a16="http://schemas.microsoft.com/office/drawing/2014/main" id="{1FDC25B8-3525-49F5-8608-4F9323AEA610}"/>
              </a:ext>
            </a:extLst>
          </p:cNvPr>
          <p:cNvSpPr>
            <a:spLocks noGrp="1"/>
          </p:cNvSpPr>
          <p:nvPr>
            <p:ph sz="half" idx="2"/>
          </p:nvPr>
        </p:nvSpPr>
        <p:spPr/>
        <p:txBody>
          <a:bodyPr/>
          <a:lstStyle/>
          <a:p>
            <a:r>
              <a:rPr lang="en-US" dirty="0"/>
              <a:t>Create the product backlog and ensure everyone has access to it</a:t>
            </a:r>
          </a:p>
          <a:p>
            <a:r>
              <a:rPr lang="en-US" dirty="0"/>
              <a:t>Connect the development team with everyone else involved and help communication throughout the company</a:t>
            </a:r>
          </a:p>
          <a:p>
            <a:endParaRPr lang="en-US" dirty="0"/>
          </a:p>
        </p:txBody>
      </p:sp>
    </p:spTree>
    <p:extLst>
      <p:ext uri="{BB962C8B-B14F-4D97-AF65-F5344CB8AC3E}">
        <p14:creationId xmlns:p14="http://schemas.microsoft.com/office/powerpoint/2010/main" val="709922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07389-8BAB-4916-A865-DE9C9DF62C21}"/>
              </a:ext>
            </a:extLst>
          </p:cNvPr>
          <p:cNvSpPr>
            <a:spLocks noGrp="1"/>
          </p:cNvSpPr>
          <p:nvPr>
            <p:ph type="title"/>
          </p:nvPr>
        </p:nvSpPr>
        <p:spPr/>
        <p:txBody>
          <a:bodyPr/>
          <a:lstStyle/>
          <a:p>
            <a:r>
              <a:rPr lang="en-US" dirty="0"/>
              <a:t>Tester                                  Developer</a:t>
            </a:r>
          </a:p>
        </p:txBody>
      </p:sp>
      <p:sp>
        <p:nvSpPr>
          <p:cNvPr id="3" name="Content Placeholder 2">
            <a:extLst>
              <a:ext uri="{FF2B5EF4-FFF2-40B4-BE49-F238E27FC236}">
                <a16:creationId xmlns:a16="http://schemas.microsoft.com/office/drawing/2014/main" id="{A79D2915-9880-46E8-906F-A72A16547DB8}"/>
              </a:ext>
            </a:extLst>
          </p:cNvPr>
          <p:cNvSpPr>
            <a:spLocks noGrp="1"/>
          </p:cNvSpPr>
          <p:nvPr>
            <p:ph sz="half" idx="1"/>
          </p:nvPr>
        </p:nvSpPr>
        <p:spPr/>
        <p:txBody>
          <a:bodyPr/>
          <a:lstStyle/>
          <a:p>
            <a:r>
              <a:rPr lang="en-US" dirty="0"/>
              <a:t>Testing</a:t>
            </a:r>
          </a:p>
          <a:p>
            <a:r>
              <a:rPr lang="en-US" dirty="0"/>
              <a:t>Communal planning</a:t>
            </a:r>
          </a:p>
          <a:p>
            <a:r>
              <a:rPr lang="en-US" dirty="0"/>
              <a:t>Help developing</a:t>
            </a:r>
          </a:p>
          <a:p>
            <a:r>
              <a:rPr lang="en-US" dirty="0"/>
              <a:t>Frequent communication</a:t>
            </a:r>
          </a:p>
          <a:p>
            <a:r>
              <a:rPr lang="en-US" dirty="0"/>
              <a:t>Understanding the user needs</a:t>
            </a:r>
          </a:p>
          <a:p>
            <a:endParaRPr lang="en-US" dirty="0"/>
          </a:p>
        </p:txBody>
      </p:sp>
      <p:sp>
        <p:nvSpPr>
          <p:cNvPr id="4" name="Content Placeholder 3">
            <a:extLst>
              <a:ext uri="{FF2B5EF4-FFF2-40B4-BE49-F238E27FC236}">
                <a16:creationId xmlns:a16="http://schemas.microsoft.com/office/drawing/2014/main" id="{7148B4E0-8E61-4C88-8FC2-41298296C30F}"/>
              </a:ext>
            </a:extLst>
          </p:cNvPr>
          <p:cNvSpPr>
            <a:spLocks noGrp="1"/>
          </p:cNvSpPr>
          <p:nvPr>
            <p:ph sz="half" idx="2"/>
          </p:nvPr>
        </p:nvSpPr>
        <p:spPr>
          <a:xfrm>
            <a:off x="6094412" y="2351690"/>
            <a:ext cx="4876800" cy="3124200"/>
          </a:xfrm>
        </p:spPr>
        <p:txBody>
          <a:bodyPr/>
          <a:lstStyle/>
          <a:p>
            <a:r>
              <a:rPr lang="en-US" dirty="0"/>
              <a:t>Developing</a:t>
            </a:r>
          </a:p>
          <a:p>
            <a:r>
              <a:rPr lang="en-US" dirty="0"/>
              <a:t>Communal planning</a:t>
            </a:r>
          </a:p>
          <a:p>
            <a:r>
              <a:rPr lang="en-US" dirty="0"/>
              <a:t>Help testing</a:t>
            </a:r>
          </a:p>
          <a:p>
            <a:r>
              <a:rPr lang="en-US" dirty="0"/>
              <a:t>Frequent communication</a:t>
            </a:r>
          </a:p>
          <a:p>
            <a:r>
              <a:rPr lang="en-US" dirty="0"/>
              <a:t>Understanding the user needs</a:t>
            </a:r>
          </a:p>
        </p:txBody>
      </p:sp>
    </p:spTree>
    <p:extLst>
      <p:ext uri="{BB962C8B-B14F-4D97-AF65-F5344CB8AC3E}">
        <p14:creationId xmlns:p14="http://schemas.microsoft.com/office/powerpoint/2010/main" val="199441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674D-00D8-4A1F-995E-691A40AD2476}"/>
              </a:ext>
            </a:extLst>
          </p:cNvPr>
          <p:cNvSpPr>
            <a:spLocks noGrp="1"/>
          </p:cNvSpPr>
          <p:nvPr>
            <p:ph type="title"/>
          </p:nvPr>
        </p:nvSpPr>
        <p:spPr>
          <a:xfrm>
            <a:off x="1141414" y="-264387"/>
            <a:ext cx="9905998" cy="1905000"/>
          </a:xfrm>
        </p:spPr>
        <p:txBody>
          <a:bodyPr/>
          <a:lstStyle/>
          <a:p>
            <a:r>
              <a:rPr lang="en-US" dirty="0"/>
              <a:t>Scrum Agile phases</a:t>
            </a:r>
          </a:p>
        </p:txBody>
      </p:sp>
      <p:pic>
        <p:nvPicPr>
          <p:cNvPr id="5" name="Content Placeholder 4">
            <a:extLst>
              <a:ext uri="{FF2B5EF4-FFF2-40B4-BE49-F238E27FC236}">
                <a16:creationId xmlns:a16="http://schemas.microsoft.com/office/drawing/2014/main" id="{BDDE975B-B8B6-4FA8-A5DF-2C2716782C8C}"/>
              </a:ext>
            </a:extLst>
          </p:cNvPr>
          <p:cNvPicPr>
            <a:picLocks noGrp="1" noChangeAspect="1"/>
          </p:cNvPicPr>
          <p:nvPr>
            <p:ph sz="half" idx="1"/>
          </p:nvPr>
        </p:nvPicPr>
        <p:blipFill>
          <a:blip r:embed="rId3"/>
          <a:stretch>
            <a:fillRect/>
          </a:stretch>
        </p:blipFill>
        <p:spPr>
          <a:xfrm>
            <a:off x="838200" y="1058017"/>
            <a:ext cx="10515600" cy="5413971"/>
          </a:xfrm>
          <a:prstGeom prst="rect">
            <a:avLst/>
          </a:prstGeom>
        </p:spPr>
      </p:pic>
    </p:spTree>
    <p:extLst>
      <p:ext uri="{BB962C8B-B14F-4D97-AF65-F5344CB8AC3E}">
        <p14:creationId xmlns:p14="http://schemas.microsoft.com/office/powerpoint/2010/main" val="63880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BA69-C944-454B-950B-19D9D6DF3F7B}"/>
              </a:ext>
            </a:extLst>
          </p:cNvPr>
          <p:cNvSpPr>
            <a:spLocks noGrp="1"/>
          </p:cNvSpPr>
          <p:nvPr>
            <p:ph type="title"/>
          </p:nvPr>
        </p:nvSpPr>
        <p:spPr>
          <a:xfrm>
            <a:off x="1143001" y="-342900"/>
            <a:ext cx="9905998" cy="1905000"/>
          </a:xfrm>
        </p:spPr>
        <p:txBody>
          <a:bodyPr/>
          <a:lstStyle/>
          <a:p>
            <a:r>
              <a:rPr lang="en-US" dirty="0"/>
              <a:t>Waterfall method</a:t>
            </a:r>
          </a:p>
        </p:txBody>
      </p:sp>
      <p:pic>
        <p:nvPicPr>
          <p:cNvPr id="5" name="Content Placeholder 4">
            <a:extLst>
              <a:ext uri="{FF2B5EF4-FFF2-40B4-BE49-F238E27FC236}">
                <a16:creationId xmlns:a16="http://schemas.microsoft.com/office/drawing/2014/main" id="{74235BD1-6A4D-4F63-BC4F-ED40697443A2}"/>
              </a:ext>
            </a:extLst>
          </p:cNvPr>
          <p:cNvPicPr>
            <a:picLocks noGrp="1" noChangeAspect="1"/>
          </p:cNvPicPr>
          <p:nvPr>
            <p:ph sz="half" idx="1"/>
          </p:nvPr>
        </p:nvPicPr>
        <p:blipFill>
          <a:blip r:embed="rId3"/>
          <a:stretch>
            <a:fillRect/>
          </a:stretch>
        </p:blipFill>
        <p:spPr>
          <a:xfrm>
            <a:off x="2638915" y="947637"/>
            <a:ext cx="6914170" cy="5316528"/>
          </a:xfrm>
          <a:prstGeom prst="rect">
            <a:avLst/>
          </a:prstGeom>
        </p:spPr>
      </p:pic>
    </p:spTree>
    <p:extLst>
      <p:ext uri="{BB962C8B-B14F-4D97-AF65-F5344CB8AC3E}">
        <p14:creationId xmlns:p14="http://schemas.microsoft.com/office/powerpoint/2010/main" val="73859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DD9C-A3C0-4ADE-9303-11288025AF59}"/>
              </a:ext>
            </a:extLst>
          </p:cNvPr>
          <p:cNvSpPr>
            <a:spLocks noGrp="1"/>
          </p:cNvSpPr>
          <p:nvPr>
            <p:ph type="title"/>
          </p:nvPr>
        </p:nvSpPr>
        <p:spPr/>
        <p:txBody>
          <a:bodyPr/>
          <a:lstStyle/>
          <a:p>
            <a:r>
              <a:rPr lang="en-US" dirty="0"/>
              <a:t>Waterfall or Scrum-agile</a:t>
            </a:r>
          </a:p>
        </p:txBody>
      </p:sp>
      <p:pic>
        <p:nvPicPr>
          <p:cNvPr id="5" name="Content Placeholder 4">
            <a:extLst>
              <a:ext uri="{FF2B5EF4-FFF2-40B4-BE49-F238E27FC236}">
                <a16:creationId xmlns:a16="http://schemas.microsoft.com/office/drawing/2014/main" id="{79F948A0-4BB0-4F71-88AE-211EB753E74B}"/>
              </a:ext>
            </a:extLst>
          </p:cNvPr>
          <p:cNvPicPr>
            <a:picLocks noGrp="1" noChangeAspect="1"/>
          </p:cNvPicPr>
          <p:nvPr>
            <p:ph sz="half" idx="1"/>
          </p:nvPr>
        </p:nvPicPr>
        <p:blipFill>
          <a:blip r:embed="rId3"/>
          <a:stretch>
            <a:fillRect/>
          </a:stretch>
        </p:blipFill>
        <p:spPr>
          <a:xfrm>
            <a:off x="1813035" y="2405063"/>
            <a:ext cx="2640451" cy="3392980"/>
          </a:xfrm>
          <a:prstGeom prst="rect">
            <a:avLst/>
          </a:prstGeom>
        </p:spPr>
      </p:pic>
      <p:pic>
        <p:nvPicPr>
          <p:cNvPr id="6" name="Content Placeholder 5">
            <a:extLst>
              <a:ext uri="{FF2B5EF4-FFF2-40B4-BE49-F238E27FC236}">
                <a16:creationId xmlns:a16="http://schemas.microsoft.com/office/drawing/2014/main" id="{D8D774E1-4502-451E-97B8-2EDB69C80636}"/>
              </a:ext>
            </a:extLst>
          </p:cNvPr>
          <p:cNvPicPr>
            <a:picLocks noGrp="1" noChangeAspect="1"/>
          </p:cNvPicPr>
          <p:nvPr>
            <p:ph sz="half" idx="2"/>
          </p:nvPr>
        </p:nvPicPr>
        <p:blipFill>
          <a:blip r:embed="rId4"/>
          <a:stretch>
            <a:fillRect/>
          </a:stretch>
        </p:blipFill>
        <p:spPr>
          <a:xfrm>
            <a:off x="5300116" y="2405063"/>
            <a:ext cx="5421774" cy="3392980"/>
          </a:xfrm>
          <a:prstGeom prst="rect">
            <a:avLst/>
          </a:prstGeom>
        </p:spPr>
      </p:pic>
    </p:spTree>
    <p:extLst>
      <p:ext uri="{BB962C8B-B14F-4D97-AF65-F5344CB8AC3E}">
        <p14:creationId xmlns:p14="http://schemas.microsoft.com/office/powerpoint/2010/main" val="389032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DAF6E-4257-459C-A91E-162E46D22FB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081F9D5-D2C0-4EA2-9813-149F63B16B0F}"/>
              </a:ext>
            </a:extLst>
          </p:cNvPr>
          <p:cNvSpPr>
            <a:spLocks noGrp="1"/>
          </p:cNvSpPr>
          <p:nvPr>
            <p:ph idx="1"/>
          </p:nvPr>
        </p:nvSpPr>
        <p:spPr/>
        <p:txBody>
          <a:bodyPr>
            <a:normAutofit fontScale="62500" lnSpcReduction="20000"/>
          </a:bodyPr>
          <a:lstStyle/>
          <a:p>
            <a:r>
              <a:rPr lang="en-US" sz="1800" dirty="0">
                <a:effectLst/>
                <a:latin typeface="Times New Roman" panose="02020603050405020304" pitchFamily="18" charset="0"/>
              </a:rPr>
              <a:t>C. (2019, October 4). </a:t>
            </a:r>
            <a:r>
              <a:rPr lang="en-US" sz="1800" i="1" dirty="0">
                <a:effectLst/>
                <a:latin typeface="Times New Roman" panose="02020603050405020304" pitchFamily="18" charset="0"/>
              </a:rPr>
              <a:t>Scrum Project Management: Pros and Cons</a:t>
            </a:r>
            <a:r>
              <a:rPr lang="en-US" sz="1800" dirty="0">
                <a:effectLst/>
                <a:latin typeface="Times New Roman" panose="02020603050405020304" pitchFamily="18" charset="0"/>
              </a:rPr>
              <a:t>. </a:t>
            </a:r>
            <a:r>
              <a:rPr lang="en-US" sz="1800" dirty="0" err="1">
                <a:effectLst/>
                <a:latin typeface="Times New Roman" panose="02020603050405020304" pitchFamily="18" charset="0"/>
              </a:rPr>
              <a:t>Simplilearn.Com</a:t>
            </a:r>
            <a:r>
              <a:rPr lang="en-US" sz="1800" dirty="0">
                <a:effectLst/>
                <a:latin typeface="Times New Roman" panose="02020603050405020304" pitchFamily="18" charset="0"/>
              </a:rPr>
              <a:t>. https://www.simplilearn.com/scrum-project-management-article</a:t>
            </a:r>
          </a:p>
          <a:p>
            <a:r>
              <a:rPr lang="en-US" sz="1800" dirty="0">
                <a:effectLst/>
                <a:latin typeface="Times New Roman" panose="02020603050405020304" pitchFamily="18" charset="0"/>
              </a:rPr>
              <a:t>Cobb, C. G. (2015). </a:t>
            </a:r>
            <a:r>
              <a:rPr lang="en-US" sz="1800" i="1" dirty="0">
                <a:effectLst/>
                <a:latin typeface="Times New Roman" panose="02020603050405020304" pitchFamily="18" charset="0"/>
              </a:rPr>
              <a:t>The Project Manager’s Guide to Mastering Agile: Principles and Practices for an Adaptive Approach</a:t>
            </a:r>
            <a:r>
              <a:rPr lang="en-US" sz="1800" dirty="0">
                <a:effectLst/>
                <a:latin typeface="Times New Roman" panose="02020603050405020304" pitchFamily="18" charset="0"/>
              </a:rPr>
              <a:t> (1st ed.). Wiley. https://web-b-ebscohost-com.ezproxy.snhu.edu/ehost/ebookviewer/ebook/bmxlYmtfXzkzNzAwOV9fQU41?sid=0bee6731-f7ce-44e1-ad33-f54fa416be75@pdc-v-sessmgr05&amp;vid=0&amp;format=EB&amp;rid=1</a:t>
            </a:r>
          </a:p>
          <a:p>
            <a:r>
              <a:rPr lang="en-US" sz="1800" dirty="0">
                <a:effectLst/>
                <a:latin typeface="Times New Roman" panose="02020603050405020304" pitchFamily="18" charset="0"/>
              </a:rPr>
              <a:t>Hughey, D. (2009). </a:t>
            </a:r>
            <a:r>
              <a:rPr lang="en-US" sz="1800" i="1" dirty="0">
                <a:effectLst/>
                <a:latin typeface="Times New Roman" panose="02020603050405020304" pitchFamily="18" charset="0"/>
              </a:rPr>
              <a:t>The Traditional Waterfall Approach</a:t>
            </a:r>
            <a:r>
              <a:rPr lang="en-US" sz="1800" dirty="0">
                <a:effectLst/>
                <a:latin typeface="Times New Roman" panose="02020603050405020304" pitchFamily="18" charset="0"/>
              </a:rPr>
              <a:t>. </a:t>
            </a:r>
            <a:r>
              <a:rPr lang="en-US" sz="1800" dirty="0" err="1">
                <a:effectLst/>
                <a:latin typeface="Times New Roman" panose="02020603050405020304" pitchFamily="18" charset="0"/>
              </a:rPr>
              <a:t>Www.Umsl.Edu</a:t>
            </a:r>
            <a:r>
              <a:rPr lang="en-US" sz="1800" dirty="0">
                <a:effectLst/>
                <a:latin typeface="Times New Roman" panose="02020603050405020304" pitchFamily="18" charset="0"/>
              </a:rPr>
              <a:t>. http://www.umsl.edu/%7Ehugheyd/is6840/waterfall.html</a:t>
            </a:r>
          </a:p>
          <a:p>
            <a:r>
              <a:rPr lang="en-US" sz="1800" dirty="0" err="1">
                <a:effectLst/>
                <a:latin typeface="Times New Roman" panose="02020603050405020304" pitchFamily="18" charset="0"/>
              </a:rPr>
              <a:t>patel</a:t>
            </a:r>
            <a:r>
              <a:rPr lang="en-US" sz="1800" dirty="0">
                <a:effectLst/>
                <a:latin typeface="Times New Roman" panose="02020603050405020304" pitchFamily="18" charset="0"/>
              </a:rPr>
              <a:t>, S. (2018, June 25). </a:t>
            </a:r>
            <a:r>
              <a:rPr lang="en-US" sz="1800" i="1" dirty="0">
                <a:effectLst/>
                <a:latin typeface="Times New Roman" panose="02020603050405020304" pitchFamily="18" charset="0"/>
              </a:rPr>
              <a:t>A brief Introduction to Scrum Methodology</a:t>
            </a:r>
            <a:r>
              <a:rPr lang="en-US" sz="1800" dirty="0">
                <a:effectLst/>
                <a:latin typeface="Times New Roman" panose="02020603050405020304" pitchFamily="18" charset="0"/>
              </a:rPr>
              <a:t>. MTC </a:t>
            </a:r>
            <a:r>
              <a:rPr lang="en-US" sz="1800" dirty="0" err="1">
                <a:effectLst/>
                <a:latin typeface="Times New Roman" panose="02020603050405020304" pitchFamily="18" charset="0"/>
              </a:rPr>
              <a:t>EduHub</a:t>
            </a:r>
            <a:r>
              <a:rPr lang="en-US" sz="1800" dirty="0">
                <a:effectLst/>
                <a:latin typeface="Times New Roman" panose="02020603050405020304" pitchFamily="18" charset="0"/>
              </a:rPr>
              <a:t>. https://mtceduhub.com/a-brief-introduction-to-scrum-methodology/</a:t>
            </a:r>
          </a:p>
          <a:p>
            <a:r>
              <a:rPr lang="en-US" sz="1800" dirty="0">
                <a:effectLst/>
                <a:latin typeface="Times New Roman" panose="02020603050405020304" pitchFamily="18" charset="0"/>
              </a:rPr>
              <a:t>Stuff.co.nz. (2012, August 16). </a:t>
            </a:r>
            <a:r>
              <a:rPr lang="en-US" sz="1800" i="1" dirty="0">
                <a:effectLst/>
                <a:latin typeface="Times New Roman" panose="02020603050405020304" pitchFamily="18" charset="0"/>
              </a:rPr>
              <a:t>NZ’s great expectations play into Wallabies’ hands</a:t>
            </a:r>
            <a:r>
              <a:rPr lang="en-US" sz="1800" dirty="0">
                <a:effectLst/>
                <a:latin typeface="Times New Roman" panose="02020603050405020304" pitchFamily="18" charset="0"/>
              </a:rPr>
              <a:t>. Stuff. http://www.stuff.co.nz/sport/opinion/7496522/NZs-great-expectations-play-into-Wallabies-hands</a:t>
            </a:r>
          </a:p>
          <a:p>
            <a:r>
              <a:rPr lang="en-US" sz="1800" i="1" dirty="0">
                <a:effectLst/>
                <a:latin typeface="Times New Roman" panose="02020603050405020304" pitchFamily="18" charset="0"/>
              </a:rPr>
              <a:t>The Role of a Professional Tester in an Agile World</a:t>
            </a:r>
            <a:r>
              <a:rPr lang="en-US" sz="1800" dirty="0">
                <a:effectLst/>
                <a:latin typeface="Times New Roman" panose="02020603050405020304" pitchFamily="18" charset="0"/>
              </a:rPr>
              <a:t>. (2015). </a:t>
            </a:r>
            <a:r>
              <a:rPr lang="en-US" sz="1800" dirty="0" err="1">
                <a:effectLst/>
                <a:latin typeface="Times New Roman" panose="02020603050405020304" pitchFamily="18" charset="0"/>
              </a:rPr>
              <a:t>Scrum.Org</a:t>
            </a:r>
            <a:r>
              <a:rPr lang="en-US" sz="1800" dirty="0">
                <a:effectLst/>
                <a:latin typeface="Times New Roman" panose="02020603050405020304" pitchFamily="18" charset="0"/>
              </a:rPr>
              <a:t>. https://www.scrum.org/resources/blog/role-professional-tester-agile-world</a:t>
            </a:r>
          </a:p>
          <a:p>
            <a:r>
              <a:rPr lang="en-US" sz="1800" i="1" dirty="0">
                <a:effectLst/>
                <a:latin typeface="Times New Roman" panose="02020603050405020304" pitchFamily="18" charset="0"/>
              </a:rPr>
              <a:t>What is a Product Owner?</a:t>
            </a:r>
            <a:r>
              <a:rPr lang="en-US" sz="1800" dirty="0">
                <a:effectLst/>
                <a:latin typeface="Times New Roman" panose="02020603050405020304" pitchFamily="18" charset="0"/>
              </a:rPr>
              <a:t> (2015). </a:t>
            </a:r>
            <a:r>
              <a:rPr lang="en-US" sz="1800" dirty="0" err="1">
                <a:effectLst/>
                <a:latin typeface="Times New Roman" panose="02020603050405020304" pitchFamily="18" charset="0"/>
              </a:rPr>
              <a:t>Scrum.Org</a:t>
            </a:r>
            <a:r>
              <a:rPr lang="en-US" sz="1800" dirty="0">
                <a:effectLst/>
                <a:latin typeface="Times New Roman" panose="02020603050405020304" pitchFamily="18" charset="0"/>
              </a:rPr>
              <a:t>. https://www.scrum.org/resources/what-is-a-product-owner</a:t>
            </a:r>
          </a:p>
          <a:p>
            <a:r>
              <a:rPr lang="en-US" sz="1800" i="1" dirty="0">
                <a:effectLst/>
                <a:latin typeface="Times New Roman" panose="02020603050405020304" pitchFamily="18" charset="0"/>
              </a:rPr>
              <a:t>What is a Scrum Master?</a:t>
            </a:r>
            <a:r>
              <a:rPr lang="en-US" sz="1800" dirty="0">
                <a:effectLst/>
                <a:latin typeface="Times New Roman" panose="02020603050405020304" pitchFamily="18" charset="0"/>
              </a:rPr>
              <a:t> (2015). </a:t>
            </a:r>
            <a:r>
              <a:rPr lang="en-US" sz="1800" dirty="0" err="1">
                <a:effectLst/>
                <a:latin typeface="Times New Roman" panose="02020603050405020304" pitchFamily="18" charset="0"/>
              </a:rPr>
              <a:t>Scrum.Org</a:t>
            </a:r>
            <a:r>
              <a:rPr lang="en-US" sz="1800" dirty="0">
                <a:effectLst/>
                <a:latin typeface="Times New Roman" panose="02020603050405020304" pitchFamily="18" charset="0"/>
              </a:rPr>
              <a:t>. </a:t>
            </a:r>
            <a:r>
              <a:rPr lang="en-US" sz="1800">
                <a:effectLst/>
                <a:latin typeface="Times New Roman" panose="02020603050405020304" pitchFamily="18" charset="0"/>
              </a:rPr>
              <a:t>https://www.scrum.org/resources/what-is-a-scrum-master</a:t>
            </a:r>
          </a:p>
          <a:p>
            <a:endParaRPr lang="en-US" sz="1800" dirty="0">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3476530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1694</TotalTime>
  <Words>979</Words>
  <Application>Microsoft Office PowerPoint</Application>
  <PresentationFormat>Widescreen</PresentationFormat>
  <Paragraphs>84</Paragraphs>
  <Slides>9</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Times New Roman</vt:lpstr>
      <vt:lpstr>Mesh</vt:lpstr>
      <vt:lpstr>Scrum-Agile  vs Waterfall</vt:lpstr>
      <vt:lpstr>Scrum-Agile Team Members</vt:lpstr>
      <vt:lpstr>Scrum Master Roles</vt:lpstr>
      <vt:lpstr>Product owner</vt:lpstr>
      <vt:lpstr>Tester                                  Developer</vt:lpstr>
      <vt:lpstr>Scrum Agile phases</vt:lpstr>
      <vt:lpstr>Waterfall method</vt:lpstr>
      <vt:lpstr>Waterfall or Scrum-agile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Scrum-Agile  vs Waterfall</dc:title>
  <dc:creator>Ben</dc:creator>
  <cp:lastModifiedBy>Ben</cp:lastModifiedBy>
  <cp:revision>22</cp:revision>
  <dcterms:created xsi:type="dcterms:W3CDTF">2020-10-16T16:37:42Z</dcterms:created>
  <dcterms:modified xsi:type="dcterms:W3CDTF">2020-10-17T20:52:35Z</dcterms:modified>
</cp:coreProperties>
</file>